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320" r:id="rId3"/>
    <p:sldId id="321" r:id="rId4"/>
    <p:sldId id="323" r:id="rId5"/>
    <p:sldId id="324" r:id="rId6"/>
    <p:sldId id="325" r:id="rId7"/>
    <p:sldId id="295" r:id="rId8"/>
    <p:sldId id="319" r:id="rId9"/>
    <p:sldId id="303" r:id="rId10"/>
    <p:sldId id="326" r:id="rId11"/>
    <p:sldId id="312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70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2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themeOverride" Target="../theme/themeOverrid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04265091863516E-2"/>
          <c:y val="2.4847819503331314E-2"/>
          <c:w val="0.8946266872890889"/>
          <c:h val="0.86194150010094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Aphanizomenon </c:v>
                </c:pt>
                <c:pt idx="1">
                  <c:v> Dolichospermum</c:v>
                </c:pt>
                <c:pt idx="2">
                  <c:v>  Gloeotrichia</c:v>
                </c:pt>
                <c:pt idx="3">
                  <c:v> Microcystis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59</c:v>
                </c:pt>
                <c:pt idx="2">
                  <c:v>8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3"/>
        <c:axId val="171079384"/>
        <c:axId val="171087960"/>
      </c:barChart>
      <c:catAx>
        <c:axId val="171079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ja-JP" sz="1400" b="1" i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71087960"/>
        <c:crosses val="autoZero"/>
        <c:auto val="1"/>
        <c:lblAlgn val="ctr"/>
        <c:lblOffset val="100"/>
        <c:noMultiLvlLbl val="0"/>
      </c:catAx>
      <c:valAx>
        <c:axId val="17108796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ja-JP" sz="1600" b="1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Number of  times identified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ja-JP" sz="14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71079384"/>
        <c:crosses val="autoZero"/>
        <c:crossBetween val="between"/>
        <c:majorUnit val="10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716230783652039E-2"/>
          <c:y val="2.2039800995024877E-2"/>
          <c:w val="0.92989091207349084"/>
          <c:h val="0.88162533787754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Dog threshold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 w="12700">
              <a:solidFill>
                <a:srgbClr val="000000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Anatoxin</c:v>
                </c:pt>
                <c:pt idx="1">
                  <c:v>Cylindrospermopsin</c:v>
                </c:pt>
                <c:pt idx="2">
                  <c:v>Microcystin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Human threshold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 w="12700">
              <a:solidFill>
                <a:srgbClr val="000000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Anatoxin</c:v>
                </c:pt>
                <c:pt idx="1">
                  <c:v>Cylindrospermopsin</c:v>
                </c:pt>
                <c:pt idx="2">
                  <c:v>Microcystin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1486328"/>
        <c:axId val="171486712"/>
      </c:barChart>
      <c:catAx>
        <c:axId val="171486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71486712"/>
        <c:crosses val="autoZero"/>
        <c:auto val="1"/>
        <c:lblAlgn val="ctr"/>
        <c:lblOffset val="100"/>
        <c:noMultiLvlLbl val="0"/>
      </c:catAx>
      <c:valAx>
        <c:axId val="17148671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71486328"/>
        <c:crosses val="autoZero"/>
        <c:crossBetween val="between"/>
        <c:majorUnit val="4"/>
      </c:valAx>
      <c:spPr>
        <a:ln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5.8328013052422467E-2"/>
          <c:y val="3.782612699728323E-2"/>
          <c:w val="0.21504788252819748"/>
          <c:h val="0.15700936115035344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4">
    <c:autoUpdate val="0"/>
  </c:externalData>
  <c:userShapes r:id="rId5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0.76786</cdr:x>
      <cdr:y>0.46269</cdr:y>
    </cdr:from>
    <cdr:to>
      <cdr:x>0.875</cdr:x>
      <cdr:y>0.64179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53200" y="2362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0.87357</cdr:x>
      <cdr:y>0.56716</cdr:y>
    </cdr:from>
    <cdr:to>
      <cdr:x>0.98071</cdr:x>
      <cdr:y>0.74627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55408" y="2895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0.05898</cdr:x>
      <cdr:y>0.24405</cdr:y>
    </cdr:from>
    <cdr:to>
      <cdr:x>0.51483</cdr:x>
      <cdr:y>0.73684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98828" y="1060015"/>
          <a:ext cx="3855722" cy="2140384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1" algn="l" defTabSz="914400" rtl="0" eaLnBrk="0" fontAlgn="base" latinLnBrk="0" hangingPunct="0">
            <a:lnSpc>
              <a:spcPct val="100000"/>
            </a:lnSpc>
            <a:spcAft>
              <a:spcPct val="0"/>
            </a:spcAft>
            <a:buClrTx/>
            <a:buSzTx/>
            <a:tabLst/>
            <a:defRPr/>
          </a:pPr>
          <a:r>
            <a:rPr lang="en-US" altLang="en-US" sz="1400" b="1" u="sng" dirty="0" smtClean="0">
              <a:latin typeface="Arial"/>
            </a:rPr>
            <a:t>Anatoxin</a:t>
          </a:r>
          <a:r>
            <a:rPr lang="en-US" altLang="en-US" sz="1400" b="1" dirty="0" smtClean="0">
              <a:latin typeface="Arial"/>
            </a:rPr>
            <a:t>: </a:t>
          </a:r>
          <a:r>
            <a:rPr lang="en-US" altLang="en-US" sz="1400" dirty="0" smtClean="0">
              <a:latin typeface="Arial"/>
            </a:rPr>
            <a:t>Rapidly degrades in sun/toxins</a:t>
          </a:r>
        </a:p>
        <a:p xmlns:a="http://schemas.openxmlformats.org/drawingml/2006/main">
          <a:pPr marL="0" marR="0" lvl="1" algn="l" defTabSz="914400" rtl="0" eaLnBrk="0" fontAlgn="base" latinLnBrk="0" hangingPunct="0">
            <a:lnSpc>
              <a:spcPct val="100000"/>
            </a:lnSpc>
            <a:spcAft>
              <a:spcPct val="0"/>
            </a:spcAft>
            <a:buClrTx/>
            <a:buSzTx/>
            <a:tabLst/>
            <a:defRPr/>
          </a:pPr>
          <a:r>
            <a:rPr lang="en-US" altLang="en-US" sz="1400" dirty="0" smtClean="0">
              <a:latin typeface="Arial"/>
            </a:rPr>
            <a:t>prevalent within first 2 weeks of cell growth, </a:t>
          </a:r>
        </a:p>
        <a:p xmlns:a="http://schemas.openxmlformats.org/drawingml/2006/main">
          <a:pPr marL="0" marR="0" lvl="1" algn="l" defTabSz="914400" rtl="0" eaLnBrk="0" fontAlgn="base" latinLnBrk="0" hangingPunct="0">
            <a:lnSpc>
              <a:spcPct val="100000"/>
            </a:lnSpc>
            <a:spcAft>
              <a:spcPct val="0"/>
            </a:spcAft>
            <a:buClrTx/>
            <a:buSzTx/>
            <a:tabLst/>
            <a:defRPr/>
          </a:pPr>
          <a:r>
            <a:rPr lang="en-US" altLang="en-US" sz="1400" dirty="0" smtClean="0">
              <a:latin typeface="Arial"/>
            </a:rPr>
            <a:t>Then drastically reduce</a:t>
          </a:r>
        </a:p>
        <a:p xmlns:a="http://schemas.openxmlformats.org/drawingml/2006/main">
          <a:pPr marL="0" marR="0" lvl="1" algn="l" defTabSz="914400" rtl="0" eaLnBrk="0" fontAlgn="base" latinLnBrk="0" hangingPunct="0">
            <a:lnSpc>
              <a:spcPct val="100000"/>
            </a:lnSpc>
            <a:spcAft>
              <a:spcPct val="0"/>
            </a:spcAft>
            <a:buClrTx/>
            <a:buSzTx/>
            <a:tabLst/>
            <a:defRPr/>
          </a:pPr>
          <a:r>
            <a:rPr lang="en-US" altLang="en-US" sz="1400" b="1" u="sng" dirty="0" smtClean="0">
              <a:latin typeface="Arial"/>
            </a:rPr>
            <a:t>Microcystin</a:t>
          </a:r>
        </a:p>
        <a:p xmlns:a="http://schemas.openxmlformats.org/drawingml/2006/main">
          <a:pPr marL="0" marR="0" lvl="1" algn="l" defTabSz="914400" rtl="0" eaLnBrk="0" fontAlgn="base" latinLnBrk="0" hangingPunct="0">
            <a:lnSpc>
              <a:spcPct val="100000"/>
            </a:lnSpc>
            <a:spcAft>
              <a:spcPct val="0"/>
            </a:spcAft>
            <a:buClrTx/>
            <a:buSzTx/>
            <a:tabLst/>
            <a:defRPr/>
          </a:pPr>
          <a:r>
            <a:rPr lang="en-US" altLang="en-US" sz="1400" dirty="0" smtClean="0">
              <a:latin typeface="Arial"/>
            </a:rPr>
            <a:t>Extremely stable &amp; persistent/resist common</a:t>
          </a:r>
        </a:p>
        <a:p xmlns:a="http://schemas.openxmlformats.org/drawingml/2006/main">
          <a:pPr marL="0" marR="0" lvl="1" algn="l" defTabSz="914400" rtl="0" eaLnBrk="0" fontAlgn="base" latinLnBrk="0" hangingPunct="0">
            <a:lnSpc>
              <a:spcPct val="100000"/>
            </a:lnSpc>
            <a:spcAft>
              <a:spcPct val="0"/>
            </a:spcAft>
            <a:buClrTx/>
            <a:buSzTx/>
            <a:tabLst/>
            <a:defRPr/>
          </a:pPr>
          <a:r>
            <a:rPr lang="en-US" altLang="en-US" sz="1400" dirty="0" smtClean="0">
              <a:latin typeface="Arial"/>
            </a:rPr>
            <a:t>chemical </a:t>
          </a:r>
          <a:r>
            <a:rPr lang="en-US" altLang="en-US" sz="1400" dirty="0" smtClean="0">
              <a:latin typeface="Arial"/>
            </a:rPr>
            <a:t>breakdown-prevalent worldwide</a:t>
          </a:r>
          <a:endParaRPr lang="en-US" altLang="en-US" sz="1400" dirty="0" smtClean="0">
            <a:latin typeface="Arial"/>
          </a:endParaRPr>
        </a:p>
        <a:p xmlns:a="http://schemas.openxmlformats.org/drawingml/2006/main">
          <a:pPr marL="0" marR="0" lvl="1" algn="l" defTabSz="914400" rtl="0" eaLnBrk="0" fontAlgn="base" latinLnBrk="0" hangingPunct="0">
            <a:lnSpc>
              <a:spcPct val="100000"/>
            </a:lnSpc>
            <a:spcAft>
              <a:spcPct val="0"/>
            </a:spcAft>
            <a:buClrTx/>
            <a:buSzTx/>
            <a:tabLst/>
            <a:defRPr/>
          </a:pPr>
          <a:r>
            <a:rPr lang="en-US" altLang="en-US" sz="1400" b="1" u="sng" dirty="0">
              <a:latin typeface="Arial"/>
            </a:rPr>
            <a:t>Cylindrospermopsin </a:t>
          </a:r>
          <a:endParaRPr lang="en-US" altLang="en-US" sz="1400" b="1" u="sng" dirty="0" smtClean="0">
            <a:latin typeface="Arial"/>
          </a:endParaRPr>
        </a:p>
        <a:p xmlns:a="http://schemas.openxmlformats.org/drawingml/2006/main">
          <a:pPr marL="0" marR="0" lvl="1" algn="l" defTabSz="914400" rtl="0" eaLnBrk="0" fontAlgn="base" latinLnBrk="0" hangingPunct="0">
            <a:lnSpc>
              <a:spcPct val="100000"/>
            </a:lnSpc>
            <a:spcAft>
              <a:spcPct val="0"/>
            </a:spcAft>
            <a:buClrTx/>
            <a:buSzTx/>
            <a:tabLst/>
            <a:defRPr/>
          </a:pPr>
          <a:r>
            <a:rPr lang="en-US" altLang="en-US" sz="1400" dirty="0" smtClean="0">
              <a:latin typeface="Arial"/>
            </a:rPr>
            <a:t>Produces toxin continuously, unlike native</a:t>
          </a:r>
        </a:p>
        <a:p xmlns:a="http://schemas.openxmlformats.org/drawingml/2006/main">
          <a:pPr marL="0" marR="0" lvl="1" algn="l" defTabSz="914400" rtl="0" eaLnBrk="0" fontAlgn="base" latinLnBrk="0" hangingPunct="0">
            <a:lnSpc>
              <a:spcPct val="100000"/>
            </a:lnSpc>
            <a:spcAft>
              <a:spcPct val="0"/>
            </a:spcAft>
            <a:buClrTx/>
            <a:buSzTx/>
            <a:tabLst/>
            <a:defRPr/>
          </a:pPr>
          <a:r>
            <a:rPr lang="en-US" altLang="en-US" sz="1400" dirty="0">
              <a:latin typeface="Arial"/>
            </a:rPr>
            <a:t>c</a:t>
          </a:r>
          <a:r>
            <a:rPr lang="en-US" altLang="en-US" sz="1400" dirty="0" smtClean="0">
              <a:latin typeface="Arial"/>
            </a:rPr>
            <a:t>yanobacteria that produce sporadically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11469-39CE-4098-AC97-9F1284454EA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A4D5A-6B58-43DC-93F5-556984A7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4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A4D5A-6B58-43DC-93F5-556984A7EF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4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5EF6CCB-379B-4D21-ADF2-7FB49D5949FC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sz="16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3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B7A69-0000-48D6-B26F-FCA5DC320F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A4D5A-6B58-43DC-93F5-556984A7EF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1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A4D5A-6B58-43DC-93F5-556984A7EF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Thermal</a:t>
            </a:r>
            <a:r>
              <a:rPr lang="en-US" baseline="0" dirty="0" smtClean="0"/>
              <a:t> stratification – when warm surface water prevents mixing and O2 and nutrients cannot move up and down in water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A4D5A-6B58-43DC-93F5-556984A7EF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6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A4D5A-6B58-43DC-93F5-556984A7EF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6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A4D5A-6B58-43DC-93F5-556984A7EF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0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EB5E-D709-4622-9871-66459F3E38D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968606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/>
              <a:t>Dolichospermum is the most identified genera of </a:t>
            </a:r>
            <a:r>
              <a:rPr lang="en-US" sz="1400" b="0" baseline="0" dirty="0" err="1" smtClean="0"/>
              <a:t>cynobacteria</a:t>
            </a:r>
            <a:r>
              <a:rPr lang="en-US" sz="1400" b="0" baseline="0" dirty="0" smtClean="0"/>
              <a:t> during advisories </a:t>
            </a:r>
          </a:p>
          <a:p>
            <a:pPr marL="742950" lvl="1" indent="-28575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b="0" baseline="0" dirty="0" smtClean="0"/>
              <a:t>Can live in a wide range of water temps and salinities </a:t>
            </a:r>
          </a:p>
          <a:p>
            <a:pPr marL="742950" lvl="1" indent="-28575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b="0" baseline="0" dirty="0" smtClean="0"/>
              <a:t>Cannot survive high light intensities over long periods </a:t>
            </a:r>
          </a:p>
          <a:p>
            <a:pPr marL="742950" lvl="1" indent="-28575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b="0" baseline="0" dirty="0" smtClean="0"/>
              <a:t>Grow in number when chains begin to fragment. Each fragment then grows another piece (like worms do!)</a:t>
            </a: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baseline="0" dirty="0" smtClean="0"/>
              <a:t>Microcystis aeruginosa is most common cyanobacteria worldwide</a:t>
            </a:r>
          </a:p>
          <a:p>
            <a:pPr marL="742950" lvl="1" indent="-28575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b="0" baseline="0" dirty="0" smtClean="0"/>
              <a:t>Likes low salinity water</a:t>
            </a:r>
          </a:p>
          <a:p>
            <a:pPr marL="742950" lvl="1" indent="-28575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b="0" baseline="0" dirty="0" smtClean="0"/>
              <a:t>Can survive high light intensities over long periods by regulating buoyancy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A4D5A-6B58-43DC-93F5-556984A7EF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47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B7A69-0000-48D6-B26F-FCA5DC320F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9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A452-94F0-4ED7-A1AA-ACB90F05BE5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9466-E1A0-4E33-AA7E-B672273DD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0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A452-94F0-4ED7-A1AA-ACB90F05BE5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9466-E1A0-4E33-AA7E-B672273DD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9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A452-94F0-4ED7-A1AA-ACB90F05BE5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9466-E1A0-4E33-AA7E-B672273DD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5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A452-94F0-4ED7-A1AA-ACB90F05BE5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9466-E1A0-4E33-AA7E-B672273DD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9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A452-94F0-4ED7-A1AA-ACB90F05BE5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9466-E1A0-4E33-AA7E-B672273DD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4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A452-94F0-4ED7-A1AA-ACB90F05BE5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9466-E1A0-4E33-AA7E-B672273DD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2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A452-94F0-4ED7-A1AA-ACB90F05BE5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9466-E1A0-4E33-AA7E-B672273DD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0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A452-94F0-4ED7-A1AA-ACB90F05BE5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9466-E1A0-4E33-AA7E-B672273DD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A452-94F0-4ED7-A1AA-ACB90F05BE5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9466-E1A0-4E33-AA7E-B672273DD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A452-94F0-4ED7-A1AA-ACB90F05BE5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9466-E1A0-4E33-AA7E-B672273DD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A452-94F0-4ED7-A1AA-ACB90F05BE5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9466-E1A0-4E33-AA7E-B672273DD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8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DA452-94F0-4ED7-A1AA-ACB90F05BE5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69466-E1A0-4E33-AA7E-B672273DD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5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becca.hillwig@state.or.us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hyperlink" Target="http://www.healthoregon.org/hab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.g.farrer@state.or.us" TargetMode="External"/><Relationship Id="rId3" Type="http://schemas.openxmlformats.org/officeDocument/2006/relationships/image" Target="../media/image19.png"/><Relationship Id="rId7" Type="http://schemas.openxmlformats.org/officeDocument/2006/relationships/hyperlink" Target="mailto:rebecca.hillwig@state.or.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ealthoregon.org/hab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457200"/>
            <a:ext cx="4648200" cy="1143000"/>
          </a:xfrm>
        </p:spPr>
        <p:txBody>
          <a:bodyPr/>
          <a:lstStyle/>
          <a:p>
            <a:pPr algn="r" eaLnBrk="1" hangingPunct="1"/>
            <a:r>
              <a:rPr lang="en-US" altLang="en-US" sz="4000" b="1" dirty="0" smtClean="0">
                <a:solidFill>
                  <a:srgbClr val="005595"/>
                </a:solidFill>
                <a:latin typeface="Myriad Pro" charset="0"/>
              </a:rPr>
              <a:t>Water 101</a:t>
            </a:r>
          </a:p>
        </p:txBody>
      </p:sp>
      <p:pic>
        <p:nvPicPr>
          <p:cNvPr id="2052" name="Picture 4" descr="girl and do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3352800" cy="50292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62600" y="2031567"/>
            <a:ext cx="360159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n>
                  <a:solidFill>
                    <a:srgbClr val="FF99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Oregon Public Health Association (OPHA) </a:t>
            </a:r>
          </a:p>
          <a:p>
            <a:pPr>
              <a:defRPr/>
            </a:pPr>
            <a:endParaRPr lang="en-US" sz="2200" dirty="0">
              <a:ln>
                <a:solidFill>
                  <a:srgbClr val="FF99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200" dirty="0" smtClean="0">
                <a:ln>
                  <a:solidFill>
                    <a:srgbClr val="FF99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October 13, </a:t>
            </a:r>
            <a:r>
              <a:rPr lang="en-US" sz="2200" dirty="0">
                <a:ln>
                  <a:solidFill>
                    <a:srgbClr val="FF99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>
              <a:defRPr/>
            </a:pPr>
            <a:endParaRPr lang="en-US" sz="2200" dirty="0">
              <a:ln>
                <a:solidFill>
                  <a:srgbClr val="FF99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200" dirty="0" smtClean="0">
                <a:ln>
                  <a:solidFill>
                    <a:srgbClr val="FF99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Rebecca Hillwig</a:t>
            </a:r>
          </a:p>
          <a:p>
            <a:pPr>
              <a:defRPr/>
            </a:pPr>
            <a:r>
              <a:rPr lang="en-US" dirty="0" smtClean="0">
                <a:ln>
                  <a:solidFill>
                    <a:srgbClr val="FF99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Environmental Health Specialist</a:t>
            </a:r>
          </a:p>
          <a:p>
            <a:pPr>
              <a:defRPr/>
            </a:pPr>
            <a:r>
              <a:rPr lang="en-US" dirty="0">
                <a:ln>
                  <a:solidFill>
                    <a:srgbClr val="FF99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Public Health Division</a:t>
            </a:r>
          </a:p>
          <a:p>
            <a:pPr>
              <a:defRPr/>
            </a:pPr>
            <a:r>
              <a:rPr lang="en-US" dirty="0" smtClean="0">
                <a:ln>
                  <a:solidFill>
                    <a:srgbClr val="FF99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971-673-0431</a:t>
            </a:r>
          </a:p>
          <a:p>
            <a:pPr>
              <a:defRPr/>
            </a:pPr>
            <a:r>
              <a:rPr lang="en-US" dirty="0" smtClean="0">
                <a:ln>
                  <a:solidFill>
                    <a:srgbClr val="FF99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rebecca.hillwig@state.or.us</a:t>
            </a:r>
            <a:endParaRPr lang="en-US" dirty="0">
              <a:ln>
                <a:solidFill>
                  <a:srgbClr val="FF99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9" descr="PHD - 2"/>
          <p:cNvPicPr>
            <a:picLocks noChangeAspect="1" noChangeArrowheads="1"/>
          </p:cNvPicPr>
          <p:nvPr/>
        </p:nvPicPr>
        <p:blipFill>
          <a:blip r:embed="rId7" cstate="print"/>
          <a:srcRect t="10785" b="76471"/>
          <a:stretch>
            <a:fillRect/>
          </a:stretch>
        </p:blipFill>
        <p:spPr bwMode="auto">
          <a:xfrm>
            <a:off x="0" y="0"/>
            <a:ext cx="91440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0800" y="826912"/>
            <a:ext cx="8931099" cy="77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endParaRPr lang="en-US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Harmful Algae Blooms</a:t>
            </a:r>
          </a:p>
          <a:p>
            <a:pPr>
              <a:lnSpc>
                <a:spcPct val="80000"/>
              </a:lnSpc>
            </a:pP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728611"/>
            <a:ext cx="5289713" cy="46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ign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9786" y="4288155"/>
            <a:ext cx="2895600" cy="2569845"/>
          </a:xfrm>
          <a:prstGeom prst="rect">
            <a:avLst/>
          </a:prstGeom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8133" y="1350819"/>
            <a:ext cx="898586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E-mail alerts/</a:t>
            </a:r>
            <a:r>
              <a:rPr lang="en-US" sz="2800" dirty="0" err="1" smtClean="0">
                <a:latin typeface="+mn-lt"/>
              </a:rPr>
              <a:t>Gov</a:t>
            </a:r>
            <a:r>
              <a:rPr lang="en-US" sz="2800" dirty="0" smtClean="0">
                <a:latin typeface="+mn-lt"/>
              </a:rPr>
              <a:t>-Delivery messages sent</a:t>
            </a:r>
          </a:p>
          <a:p>
            <a:pPr marL="800100" lvl="2" indent="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DMAs/local HDs/DEQ/stakeholders/public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News release issued</a:t>
            </a:r>
          </a:p>
          <a:p>
            <a:pPr marL="800100" lvl="2" indent="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Posted on PHD/OHA websites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Social media tools (e.g.- Twitter)</a:t>
            </a:r>
            <a:endParaRPr lang="en-US" sz="2800" i="1" dirty="0">
              <a:latin typeface="+mn-lt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Toll-free </a:t>
            </a:r>
            <a:r>
              <a:rPr lang="en-US" sz="2800" dirty="0">
                <a:latin typeface="+mn-lt"/>
              </a:rPr>
              <a:t>information </a:t>
            </a:r>
            <a:r>
              <a:rPr lang="en-US" sz="2800" dirty="0" smtClean="0">
                <a:latin typeface="+mn-lt"/>
              </a:rPr>
              <a:t>line updated</a:t>
            </a:r>
          </a:p>
          <a:p>
            <a:pPr marL="800100" lvl="2" indent="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877-290-6767</a:t>
            </a:r>
            <a:endParaRPr lang="en-US" sz="2400" dirty="0">
              <a:latin typeface="+mn-lt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Program website/map updated</a:t>
            </a:r>
          </a:p>
          <a:p>
            <a:pPr marL="800100" lvl="2" indent="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latin typeface="+mn-lt"/>
                <a:hlinkClick r:id="rId4"/>
              </a:rPr>
              <a:t>http</a:t>
            </a:r>
            <a:r>
              <a:rPr lang="en-US" sz="2400" dirty="0">
                <a:latin typeface="+mn-lt"/>
                <a:hlinkClick r:id="rId4"/>
              </a:rPr>
              <a:t>://www.healthoregon.org/hab</a:t>
            </a:r>
            <a:endParaRPr lang="en-US" sz="2400" dirty="0">
              <a:latin typeface="+mn-lt"/>
            </a:endParaRPr>
          </a:p>
          <a:p>
            <a:pPr marL="457200" indent="-4572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Advisory signs posted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Calls from public and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800" dirty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media addressed</a:t>
            </a:r>
            <a:endParaRPr lang="en-US" sz="2800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-38100"/>
            <a:ext cx="9156699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7859" y="-84992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Public health </a:t>
            </a:r>
            <a:r>
              <a:rPr lang="en-US" sz="3200" b="1" dirty="0">
                <a:solidFill>
                  <a:schemeClr val="bg1"/>
                </a:solidFill>
              </a:rPr>
              <a:t>a</a:t>
            </a:r>
            <a:r>
              <a:rPr lang="en-US" sz="3200" b="1" dirty="0" smtClean="0">
                <a:solidFill>
                  <a:schemeClr val="bg1"/>
                </a:solidFill>
              </a:rPr>
              <a:t>dvisory notification and outreach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-12701" y="1143000"/>
            <a:ext cx="9156699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7" descr="HABs_dogSafety2010_PRINTtes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838933"/>
            <a:ext cx="225823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 l="6394" t="2439" r="4088" b="2439"/>
          <a:stretch>
            <a:fillRect/>
          </a:stretch>
        </p:blipFill>
        <p:spPr bwMode="auto">
          <a:xfrm>
            <a:off x="5708061" y="2080819"/>
            <a:ext cx="2133600" cy="2971800"/>
          </a:xfrm>
          <a:prstGeom prst="rect">
            <a:avLst/>
          </a:prstGeom>
          <a:noFill/>
          <a:ln w="19050">
            <a:solidFill>
              <a:srgbClr val="669900"/>
            </a:solidFill>
            <a:miter lim="800000"/>
            <a:headEnd/>
            <a:tailEnd/>
          </a:ln>
        </p:spPr>
      </p:pic>
      <p:pic>
        <p:nvPicPr>
          <p:cNvPr id="14" name="Picture 13" descr="HABS_inOregon-FINAL-UPDATED-213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4278" y="3560619"/>
            <a:ext cx="2133600" cy="32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3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14489" y="1075225"/>
            <a:ext cx="8229600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045"/>
            <a:ext cx="4648200" cy="314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986915"/>
            <a:ext cx="3421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Freshwater cyanotoxins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media.tumblr.com/2c8f0c7a58986f72f2d4c46c10119fc3/tumblr_inline_mhwslg2om61qz4rg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194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89" y="1963045"/>
            <a:ext cx="4495800" cy="314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54251" y="1947158"/>
            <a:ext cx="2919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cyanotoxins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0351" y="119794"/>
            <a:ext cx="906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Breaking news story: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Chronic exposures revealed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489" y="1132048"/>
            <a:ext cx="6262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Now, photographic evidence of the side affects of chronic cyanotoxin exposure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4489" y="5119511"/>
            <a:ext cx="8229600" cy="20432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hlinkClick r:id="rId6"/>
              </a:rPr>
              <a:t>www.healthoregon.org/hab</a:t>
            </a:r>
            <a:endParaRPr lang="en-US" sz="3000" dirty="0" smtClean="0"/>
          </a:p>
          <a:p>
            <a:r>
              <a:rPr lang="en-US" sz="3000" dirty="0" smtClean="0"/>
              <a:t>Rebecca Hillwig – </a:t>
            </a:r>
            <a:r>
              <a:rPr lang="en-US" sz="3000" dirty="0" smtClean="0">
                <a:hlinkClick r:id="rId7"/>
              </a:rPr>
              <a:t>rebecca.hillwig@state.or.us</a:t>
            </a:r>
            <a:endParaRPr lang="en-US" sz="3000" dirty="0" smtClean="0"/>
          </a:p>
          <a:p>
            <a:r>
              <a:rPr lang="en-US" sz="3000" dirty="0" smtClean="0"/>
              <a:t>David Farrer – </a:t>
            </a:r>
            <a:r>
              <a:rPr lang="en-US" sz="3000" dirty="0" smtClean="0">
                <a:hlinkClick r:id="rId8"/>
              </a:rPr>
              <a:t>david.g.farrer@state.or.us</a:t>
            </a:r>
            <a:endParaRPr lang="en-US" sz="3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3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246188"/>
            <a:ext cx="9067800" cy="4849812"/>
          </a:xfrm>
        </p:spPr>
        <p:txBody>
          <a:bodyPr>
            <a:noAutofit/>
          </a:bodyPr>
          <a:lstStyle/>
          <a:p>
            <a:r>
              <a:rPr lang="en-US" sz="2800" dirty="0" smtClean="0"/>
              <a:t>First organism to produce O2 </a:t>
            </a:r>
            <a:r>
              <a:rPr lang="en-US" sz="2000" dirty="0" smtClean="0"/>
              <a:t>(via photosynthesis) </a:t>
            </a:r>
            <a:r>
              <a:rPr lang="en-US" sz="2800" dirty="0" smtClean="0"/>
              <a:t>and fix N </a:t>
            </a:r>
          </a:p>
          <a:p>
            <a:r>
              <a:rPr lang="en-US" sz="2800" dirty="0"/>
              <a:t>Long evolution </a:t>
            </a:r>
            <a:r>
              <a:rPr lang="en-US" sz="2000" dirty="0"/>
              <a:t>(2.7 billion </a:t>
            </a:r>
            <a:r>
              <a:rPr lang="en-US" sz="2000" dirty="0" err="1"/>
              <a:t>yrs</a:t>
            </a:r>
            <a:r>
              <a:rPr lang="en-US" sz="2000" dirty="0"/>
              <a:t>) </a:t>
            </a:r>
            <a:r>
              <a:rPr lang="en-US" sz="2800" dirty="0" smtClean="0"/>
              <a:t>produced diverse </a:t>
            </a:r>
            <a:r>
              <a:rPr lang="en-US" sz="2800" dirty="0"/>
              <a:t>and highly effective </a:t>
            </a:r>
            <a:r>
              <a:rPr lang="en-US" sz="2800" dirty="0" err="1"/>
              <a:t>ecophisiological</a:t>
            </a:r>
            <a:r>
              <a:rPr lang="en-US" sz="2800" dirty="0"/>
              <a:t> adaptations and </a:t>
            </a:r>
            <a:r>
              <a:rPr lang="en-US" sz="2800" dirty="0" smtClean="0"/>
              <a:t>strategies</a:t>
            </a:r>
            <a:r>
              <a:rPr lang="en-US" sz="1100" dirty="0" smtClean="0"/>
              <a:t>1</a:t>
            </a:r>
            <a:endParaRPr lang="en-US" sz="1600" dirty="0"/>
          </a:p>
          <a:p>
            <a:pPr lvl="1"/>
            <a:r>
              <a:rPr lang="en-US" sz="2400" dirty="0" smtClean="0"/>
              <a:t>Ensures survival/dominance during natural/human-induced changes</a:t>
            </a:r>
          </a:p>
          <a:p>
            <a:r>
              <a:rPr lang="en-US" sz="2800" dirty="0" smtClean="0"/>
              <a:t>Can grow in depleted dissolved O2 environments detrimental or fatal to aerobic organisms</a:t>
            </a:r>
            <a:r>
              <a:rPr lang="en-US" sz="1200" dirty="0" smtClean="0"/>
              <a:t>2</a:t>
            </a:r>
            <a:endParaRPr lang="en-US" sz="1200" dirty="0"/>
          </a:p>
          <a:p>
            <a:r>
              <a:rPr lang="en-US" sz="2800" dirty="0"/>
              <a:t>Thrive in inhospitable places: hot springs, under ice packs, under rocks in deserts</a:t>
            </a:r>
          </a:p>
          <a:p>
            <a:pPr lvl="1"/>
            <a:r>
              <a:rPr lang="en-US" sz="2400" dirty="0"/>
              <a:t>One of first organisms to colonize bare rock and </a:t>
            </a:r>
            <a:r>
              <a:rPr lang="en-US" sz="2400" dirty="0" smtClean="0"/>
              <a:t>soil</a:t>
            </a:r>
          </a:p>
          <a:p>
            <a:pPr lvl="1"/>
            <a:r>
              <a:rPr lang="en-US" sz="2400" dirty="0" smtClean="0"/>
              <a:t>Big advantage after long periods of drought</a:t>
            </a:r>
            <a:endParaRPr lang="en-US" sz="2400" dirty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-38100"/>
            <a:ext cx="9156699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" y="95251"/>
            <a:ext cx="9029700" cy="59055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Cyanobacteria outcompete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-12701" y="1143000"/>
            <a:ext cx="9156699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0" y="6553200"/>
            <a:ext cx="8820150" cy="465137"/>
          </a:xfrm>
        </p:spPr>
        <p:txBody>
          <a:bodyPr/>
          <a:lstStyle/>
          <a:p>
            <a:pPr algn="l"/>
            <a:r>
              <a:rPr lang="en-US" dirty="0" smtClean="0"/>
              <a:t>1 </a:t>
            </a:r>
            <a:r>
              <a:rPr lang="en-US" dirty="0"/>
              <a:t>(</a:t>
            </a:r>
            <a:r>
              <a:rPr lang="en-US" dirty="0" err="1"/>
              <a:t>Hallock</a:t>
            </a:r>
            <a:r>
              <a:rPr lang="en-US" dirty="0"/>
              <a:t>, 2005; </a:t>
            </a:r>
            <a:r>
              <a:rPr lang="en-US" dirty="0" err="1"/>
              <a:t>Huisman</a:t>
            </a:r>
            <a:r>
              <a:rPr lang="en-US" dirty="0"/>
              <a:t> et al., 2005; </a:t>
            </a:r>
            <a:r>
              <a:rPr lang="en-US" dirty="0" err="1"/>
              <a:t>Paerl</a:t>
            </a:r>
            <a:r>
              <a:rPr lang="en-US" dirty="0"/>
              <a:t> and Fulton, 2006; Paul, </a:t>
            </a:r>
            <a:r>
              <a:rPr lang="en-US" dirty="0" smtClean="0"/>
              <a:t>2008); 2 </a:t>
            </a:r>
            <a:r>
              <a:rPr lang="en-US" dirty="0"/>
              <a:t>Valerie J Paul, 2008; Global Warming and </a:t>
            </a:r>
            <a:r>
              <a:rPr lang="en-US" dirty="0" err="1"/>
              <a:t>cyanobacterial</a:t>
            </a:r>
            <a:r>
              <a:rPr lang="en-US" dirty="0"/>
              <a:t> harmful algal blooms</a:t>
            </a:r>
          </a:p>
          <a:p>
            <a:pPr algn="l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5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1"/>
            <a:ext cx="9067800" cy="502126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Well </a:t>
            </a:r>
            <a:r>
              <a:rPr lang="en-US" sz="2800" dirty="0"/>
              <a:t>adapted to environmental stress</a:t>
            </a:r>
            <a:r>
              <a:rPr lang="en-US" sz="1200" dirty="0"/>
              <a:t>2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Exposure to UV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High solar radiation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Extreme </a:t>
            </a:r>
            <a:r>
              <a:rPr lang="en-US" sz="2400" dirty="0" smtClean="0"/>
              <a:t>temperatures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High pH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/>
              <a:t>Scarce and abundant </a:t>
            </a:r>
            <a:r>
              <a:rPr lang="en-US" sz="2400" dirty="0" smtClean="0"/>
              <a:t>nutrients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222222"/>
                </a:solidFill>
              </a:rPr>
              <a:t>Photosynthesis increases pH giving </a:t>
            </a:r>
            <a:r>
              <a:rPr lang="en-US" sz="2800" dirty="0" err="1">
                <a:solidFill>
                  <a:srgbClr val="222222"/>
                </a:solidFill>
              </a:rPr>
              <a:t>cyanos</a:t>
            </a:r>
            <a:r>
              <a:rPr lang="en-US" sz="2800" dirty="0">
                <a:solidFill>
                  <a:srgbClr val="222222"/>
                </a:solidFill>
              </a:rPr>
              <a:t> an edge</a:t>
            </a:r>
            <a:endParaRPr lang="en-US" sz="2800" dirty="0"/>
          </a:p>
          <a:p>
            <a:r>
              <a:rPr lang="en-US" sz="2800" dirty="0" smtClean="0">
                <a:solidFill>
                  <a:srgbClr val="222222"/>
                </a:solidFill>
                <a:ea typeface="Calibri" panose="020F0502020204030204" pitchFamily="34" charset="0"/>
              </a:rPr>
              <a:t>Can regulate buoyancy for optimal light and nutrients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Can store P for use when </a:t>
            </a:r>
            <a:r>
              <a:rPr lang="en-US" dirty="0" smtClean="0"/>
              <a:t>levels are </a:t>
            </a:r>
            <a:r>
              <a:rPr lang="en-US" dirty="0"/>
              <a:t>limited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en-US" dirty="0" smtClean="0"/>
              <a:t>Highly </a:t>
            </a:r>
            <a:r>
              <a:rPr lang="en-US" altLang="en-US" dirty="0"/>
              <a:t>toxic strains outcompete </a:t>
            </a:r>
            <a:r>
              <a:rPr lang="en-US" altLang="en-US" dirty="0" smtClean="0"/>
              <a:t>toxic/non-toxic </a:t>
            </a:r>
            <a:r>
              <a:rPr lang="en-US" altLang="en-US" dirty="0"/>
              <a:t>strains </a:t>
            </a:r>
            <a:endParaRPr lang="en-US" altLang="en-US" dirty="0" smtClean="0"/>
          </a:p>
          <a:p>
            <a:pPr marL="742950" lvl="2" indent="-342900">
              <a:buFont typeface="Courier New" panose="02070309020205020404" pitchFamily="49" charset="0"/>
              <a:buChar char="­"/>
            </a:pPr>
            <a:r>
              <a:rPr lang="en-US" altLang="en-US" dirty="0" smtClean="0"/>
              <a:t>Ex: Upper K-Falls Lake (AFA to </a:t>
            </a:r>
            <a:r>
              <a:rPr lang="en-US" altLang="en-US" dirty="0" err="1"/>
              <a:t>m</a:t>
            </a:r>
            <a:r>
              <a:rPr lang="en-US" altLang="en-US" dirty="0" err="1" smtClean="0"/>
              <a:t>icrocystis</a:t>
            </a:r>
            <a:r>
              <a:rPr lang="en-US" altLang="en-US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en-US" dirty="0" smtClean="0"/>
              <a:t>Competitive advantage increases likelihood of HAB events</a:t>
            </a:r>
            <a:endParaRPr lang="en-US" altLang="en-US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-38100"/>
            <a:ext cx="9156699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" y="95251"/>
            <a:ext cx="9029700" cy="59055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Cyanobacteria outcompete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-12701" y="1143000"/>
            <a:ext cx="9156699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8600" y="6477000"/>
            <a:ext cx="7543800" cy="244475"/>
          </a:xfrm>
        </p:spPr>
        <p:txBody>
          <a:bodyPr/>
          <a:lstStyle/>
          <a:p>
            <a:pPr algn="l"/>
            <a:r>
              <a:rPr lang="en-US" dirty="0" smtClean="0"/>
              <a:t>2 Valerie J Paul, 2008; Global Warming and </a:t>
            </a:r>
            <a:r>
              <a:rPr lang="en-US" dirty="0" err="1" smtClean="0"/>
              <a:t>cyanobacterial</a:t>
            </a:r>
            <a:r>
              <a:rPr lang="en-US" dirty="0" smtClean="0"/>
              <a:t> harmful algal blooms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8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8" y="1317381"/>
            <a:ext cx="9067800" cy="5159618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>
                <a:solidFill>
                  <a:srgbClr val="222222"/>
                </a:solidFill>
                <a:ea typeface="Calibri" panose="020F0502020204030204" pitchFamily="34" charset="0"/>
              </a:rPr>
              <a:t>During </a:t>
            </a:r>
            <a:r>
              <a:rPr lang="en-US" sz="4500" dirty="0">
                <a:solidFill>
                  <a:srgbClr val="222222"/>
                </a:solidFill>
                <a:ea typeface="Calibri" panose="020F0502020204030204" pitchFamily="34" charset="0"/>
              </a:rPr>
              <a:t>very dry summers N becomes the limiting nutrient</a:t>
            </a:r>
          </a:p>
          <a:p>
            <a:pPr lvl="1">
              <a:spcBef>
                <a:spcPts val="600"/>
              </a:spcBef>
            </a:pPr>
            <a:r>
              <a:rPr lang="en-US" sz="3800" dirty="0">
                <a:solidFill>
                  <a:srgbClr val="222222"/>
                </a:solidFill>
                <a:ea typeface="Calibri" panose="020F0502020204030204" pitchFamily="34" charset="0"/>
              </a:rPr>
              <a:t>N fixers will survive and release N for other non-N fixers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sz="4500" dirty="0"/>
              <a:t>CC </a:t>
            </a:r>
            <a:r>
              <a:rPr lang="en-US" sz="4500" dirty="0"/>
              <a:t>enhances probability of toxic </a:t>
            </a:r>
            <a:r>
              <a:rPr lang="en-US" sz="4500" dirty="0" err="1"/>
              <a:t>cyano</a:t>
            </a:r>
            <a:r>
              <a:rPr lang="en-US" sz="4500" dirty="0"/>
              <a:t> </a:t>
            </a:r>
            <a:r>
              <a:rPr lang="en-US" sz="4500" dirty="0" smtClean="0"/>
              <a:t>dominance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4800" u="sng" dirty="0" smtClean="0"/>
              <a:t>Factors promoting survivability/dominance of cyanos</a:t>
            </a:r>
            <a:r>
              <a:rPr lang="en-US" sz="2200" u="sng" dirty="0" smtClean="0"/>
              <a:t>3</a:t>
            </a:r>
          </a:p>
          <a:p>
            <a:pPr marL="57150" indent="0">
              <a:buNone/>
            </a:pPr>
            <a:r>
              <a:rPr lang="en-US" sz="4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­­</a:t>
            </a:r>
            <a:r>
              <a:rPr lang="en-US" sz="4500" b="1" dirty="0" smtClean="0"/>
              <a:t>Temperature...</a:t>
            </a:r>
            <a:r>
              <a:rPr lang="en-US" sz="4500" dirty="0" smtClean="0"/>
              <a:t>Causes warming of surface water…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800" dirty="0" smtClean="0"/>
              <a:t>Increases frequency/strength/duration </a:t>
            </a:r>
            <a:r>
              <a:rPr lang="en-US" sz="3800" dirty="0"/>
              <a:t>of thermal </a:t>
            </a:r>
            <a:r>
              <a:rPr lang="en-US" sz="3800" dirty="0" smtClean="0"/>
              <a:t>stratification – mixing stops – O2/nutrients restricted to surface – no vertical movement</a:t>
            </a:r>
            <a:endParaRPr lang="en-US" sz="3800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800" dirty="0" err="1" smtClean="0"/>
              <a:t>Cyanos</a:t>
            </a:r>
            <a:r>
              <a:rPr lang="en-US" sz="3800" dirty="0" smtClean="0"/>
              <a:t> move </a:t>
            </a:r>
            <a:r>
              <a:rPr lang="en-US" sz="3800" dirty="0"/>
              <a:t>through </a:t>
            </a:r>
            <a:r>
              <a:rPr lang="en-US" sz="3800" dirty="0" smtClean="0"/>
              <a:t>water </a:t>
            </a:r>
            <a:r>
              <a:rPr lang="en-US" sz="3800" dirty="0"/>
              <a:t>column </a:t>
            </a:r>
            <a:r>
              <a:rPr lang="en-US" sz="3800" dirty="0" smtClean="0"/>
              <a:t>for optimal food/conditions-others cannot</a:t>
            </a:r>
            <a:endParaRPr lang="en-US" sz="3800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800" dirty="0" smtClean="0"/>
              <a:t>reduced </a:t>
            </a:r>
            <a:r>
              <a:rPr lang="en-US" sz="3800" dirty="0"/>
              <a:t>viscosity </a:t>
            </a:r>
            <a:r>
              <a:rPr lang="en-US" sz="3800" dirty="0" smtClean="0"/>
              <a:t>increases </a:t>
            </a:r>
            <a:r>
              <a:rPr lang="en-US" sz="3800" dirty="0"/>
              <a:t>speed of </a:t>
            </a:r>
            <a:r>
              <a:rPr lang="en-US" sz="3800" dirty="0" smtClean="0"/>
              <a:t>vertical migration of </a:t>
            </a:r>
            <a:r>
              <a:rPr lang="en-US" sz="3800" dirty="0" err="1" smtClean="0"/>
              <a:t>cyanos</a:t>
            </a:r>
            <a:r>
              <a:rPr lang="en-US" sz="3800" dirty="0" smtClean="0"/>
              <a:t> - competitive </a:t>
            </a:r>
            <a:r>
              <a:rPr lang="en-US" sz="3800" dirty="0"/>
              <a:t>advantage </a:t>
            </a:r>
            <a:r>
              <a:rPr lang="en-US" sz="3800" dirty="0" smtClean="0"/>
              <a:t>over large </a:t>
            </a:r>
            <a:r>
              <a:rPr lang="en-US" sz="3800" dirty="0"/>
              <a:t>bacteria that </a:t>
            </a:r>
            <a:r>
              <a:rPr lang="en-US" sz="3800" dirty="0" smtClean="0"/>
              <a:t>can’t migrate</a:t>
            </a:r>
            <a:endParaRPr lang="en-US" sz="3800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800" dirty="0" err="1" smtClean="0"/>
              <a:t>Cyano</a:t>
            </a:r>
            <a:r>
              <a:rPr lang="en-US" sz="3800" dirty="0" smtClean="0"/>
              <a:t> blooms </a:t>
            </a:r>
            <a:r>
              <a:rPr lang="en-US" sz="3800" dirty="0"/>
              <a:t>increase water </a:t>
            </a:r>
            <a:r>
              <a:rPr lang="en-US" sz="3800" dirty="0" smtClean="0"/>
              <a:t>temp, </a:t>
            </a:r>
            <a:r>
              <a:rPr lang="en-US" sz="3800" dirty="0"/>
              <a:t>further favoring </a:t>
            </a:r>
            <a:r>
              <a:rPr lang="en-US" sz="3800" dirty="0" smtClean="0"/>
              <a:t>HAB growth</a:t>
            </a:r>
            <a:endParaRPr lang="en-US" sz="3800" dirty="0"/>
          </a:p>
          <a:p>
            <a:pPr marL="742950" lvl="2" indent="-342900">
              <a:spcAft>
                <a:spcPts val="600"/>
              </a:spcAft>
              <a:buFont typeface="Courier New" panose="02070309020205020404" pitchFamily="49" charset="0"/>
              <a:buChar char="­"/>
            </a:pPr>
            <a:endParaRPr lang="en-US" sz="3800" dirty="0"/>
          </a:p>
          <a:p>
            <a:pPr marL="342900" lvl="1" indent="-342900">
              <a:buFont typeface="Arial" pitchFamily="34" charset="0"/>
              <a:buChar char="•"/>
            </a:pPr>
            <a:endParaRPr lang="en-US" altLang="en-US" sz="3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-38100"/>
            <a:ext cx="9156699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" y="95251"/>
            <a:ext cx="9029700" cy="59055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Cyanobacteria can survive drought &amp; CC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-12701" y="1143000"/>
            <a:ext cx="9156699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8600" y="6477000"/>
            <a:ext cx="7543800" cy="244475"/>
          </a:xfrm>
        </p:spPr>
        <p:txBody>
          <a:bodyPr/>
          <a:lstStyle/>
          <a:p>
            <a:pPr algn="l"/>
            <a:r>
              <a:rPr lang="en-US" dirty="0" smtClean="0"/>
              <a:t>3 Office </a:t>
            </a:r>
            <a:r>
              <a:rPr lang="en-US" dirty="0"/>
              <a:t>of Water EPA 820-S-13-001 MC 4304T </a:t>
            </a:r>
            <a:r>
              <a:rPr lang="en-US" dirty="0" smtClean="0"/>
              <a:t>Fact Sheet, May </a:t>
            </a:r>
            <a:r>
              <a:rPr lang="en-US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67493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76350"/>
            <a:ext cx="9067800" cy="55054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Decreased water flows </a:t>
            </a:r>
            <a:r>
              <a:rPr lang="en-US" sz="2800" dirty="0"/>
              <a:t>– </a:t>
            </a:r>
            <a:r>
              <a:rPr lang="en-US" sz="2800" dirty="0" smtClean="0"/>
              <a:t>Causes increased salinity…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/>
              <a:t>Cyanos</a:t>
            </a:r>
            <a:r>
              <a:rPr lang="en-US" sz="2400" dirty="0" smtClean="0"/>
              <a:t> quite salt tolerant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Creates favorable conditions for </a:t>
            </a:r>
            <a:r>
              <a:rPr lang="en-US" sz="2400" dirty="0"/>
              <a:t>invasion of marine HABs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Happening in </a:t>
            </a:r>
            <a:r>
              <a:rPr lang="en-US" sz="2400" dirty="0" smtClean="0"/>
              <a:t>US SW and SC regions </a:t>
            </a:r>
            <a:r>
              <a:rPr lang="en-US" sz="2400" dirty="0"/>
              <a:t>– fish kills in inland waters </a:t>
            </a:r>
            <a:r>
              <a:rPr lang="en-US" sz="1800" dirty="0" smtClean="0"/>
              <a:t>(since </a:t>
            </a:r>
            <a:r>
              <a:rPr lang="en-US" sz="1800" dirty="0"/>
              <a:t>2000)</a:t>
            </a:r>
          </a:p>
          <a:p>
            <a:pPr marL="0" indent="0">
              <a:buNone/>
            </a:pPr>
            <a:r>
              <a:rPr lang="en-US" sz="2800" b="1" dirty="0" smtClean="0"/>
              <a:t>Increase in carbon dioxide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Atmospheric and dissolved…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/>
              <a:t>Cyanos</a:t>
            </a:r>
            <a:r>
              <a:rPr lang="en-US" sz="2400" dirty="0" smtClean="0"/>
              <a:t> can pull CO2 directly from air when they float to surface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Greater access to CO2 for growth increases occurrence of blooms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Competition &amp; shading kills other biota</a:t>
            </a:r>
          </a:p>
          <a:p>
            <a:pPr marL="57150" indent="0">
              <a:buNone/>
            </a:pPr>
            <a:r>
              <a:rPr lang="en-US" sz="2800" b="1" dirty="0"/>
              <a:t>Increased photosynthesis </a:t>
            </a:r>
            <a:r>
              <a:rPr lang="en-US" sz="2800" dirty="0"/>
              <a:t>– Causes increased acidification…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/>
              <a:t>Cyanos</a:t>
            </a:r>
            <a:r>
              <a:rPr lang="en-US" sz="2400" dirty="0"/>
              <a:t> like pH over 6.9 – helps them outcompete algae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Harder for zooplankton to control through grazing </a:t>
            </a:r>
            <a:r>
              <a:rPr lang="en-US" sz="2000" dirty="0" smtClean="0"/>
              <a:t>(too many to eat)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-38100"/>
            <a:ext cx="9156699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" y="95251"/>
            <a:ext cx="9029700" cy="59055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yanobacteria can survive drought &amp; CC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-12701" y="1143000"/>
            <a:ext cx="9156699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76351"/>
            <a:ext cx="9067800" cy="55054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Increase in extreme weather events</a:t>
            </a:r>
            <a:r>
              <a:rPr lang="en-US" sz="2800" dirty="0" smtClean="0"/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Intense storms=Concentrated rainfall - Then long dry periods  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Increased transport of nutrients from land to water via runoff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Drought increases length of time water can retain nutrients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smtClean="0"/>
              <a:t>More </a:t>
            </a:r>
            <a:r>
              <a:rPr lang="en-US" sz="2200" dirty="0" err="1" smtClean="0"/>
              <a:t>nutirents</a:t>
            </a:r>
            <a:r>
              <a:rPr lang="en-US" sz="2200" dirty="0" smtClean="0"/>
              <a:t> and longer retention time = More food for longer periods = Increase blooms and densities </a:t>
            </a:r>
            <a:endParaRPr lang="en-US" sz="2200" dirty="0"/>
          </a:p>
          <a:p>
            <a:pPr marL="0" indent="0">
              <a:buNone/>
            </a:pPr>
            <a:r>
              <a:rPr lang="en-US" sz="2800" b="1" dirty="0"/>
              <a:t>Sea Level </a:t>
            </a:r>
            <a:r>
              <a:rPr lang="en-US" sz="2800" b="1" dirty="0" smtClean="0"/>
              <a:t>Rise</a:t>
            </a:r>
            <a:r>
              <a:rPr lang="en-US" sz="2800" dirty="0" smtClean="0"/>
              <a:t>…Increased extent of continental shelves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Provides shallow, stable water favoring blooms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Could expand </a:t>
            </a:r>
            <a:r>
              <a:rPr lang="en-US" sz="2400" dirty="0" err="1"/>
              <a:t>cyanos</a:t>
            </a:r>
            <a:r>
              <a:rPr lang="en-US" sz="2400" dirty="0"/>
              <a:t> habitat </a:t>
            </a:r>
            <a:r>
              <a:rPr lang="en-US" sz="2400" dirty="0" smtClean="0"/>
              <a:t>inland</a:t>
            </a:r>
            <a:r>
              <a:rPr lang="en-US" sz="2400" b="1" dirty="0" smtClean="0"/>
              <a:t> </a:t>
            </a:r>
            <a:r>
              <a:rPr lang="en-US" sz="2400" dirty="0" smtClean="0"/>
              <a:t>causing emerging issues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-38100"/>
            <a:ext cx="9156699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" y="95251"/>
            <a:ext cx="9029700" cy="59055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yanobacteria can survive drought &amp; CC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-12701" y="1143000"/>
            <a:ext cx="9156699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://maximsmadness.files.wordpress.com/2011/07/the_blob_paul_taylor_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76351"/>
            <a:ext cx="8896350" cy="550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5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-38100"/>
            <a:ext cx="9156699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52400" y="1287207"/>
            <a:ext cx="8904168" cy="506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600" dirty="0" smtClean="0"/>
              <a:t>Diverse </a:t>
            </a:r>
            <a:r>
              <a:rPr lang="en-US" sz="2600" dirty="0"/>
              <a:t>group of </a:t>
            </a:r>
            <a:r>
              <a:rPr lang="en-US" sz="2600" dirty="0" smtClean="0"/>
              <a:t>aquatic</a:t>
            </a:r>
            <a:r>
              <a:rPr lang="en-US" sz="2600" dirty="0"/>
              <a:t>, photosynthetic </a:t>
            </a:r>
            <a:r>
              <a:rPr lang="en-US" sz="2600" dirty="0" smtClean="0"/>
              <a:t>bacteria (not algae!)</a:t>
            </a:r>
            <a:endParaRPr lang="en-US" sz="2600" dirty="0"/>
          </a:p>
          <a:p>
            <a:pPr>
              <a:spcBef>
                <a:spcPct val="20000"/>
              </a:spcBef>
            </a:pPr>
            <a:endParaRPr lang="en-US" sz="2800" b="1" i="1" dirty="0"/>
          </a:p>
        </p:txBody>
      </p:sp>
      <p:pic>
        <p:nvPicPr>
          <p:cNvPr id="9225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403491" y="3701912"/>
            <a:ext cx="1712141" cy="284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33"/>
          <p:cNvSpPr>
            <a:spLocks noChangeArrowheads="1"/>
          </p:cNvSpPr>
          <p:nvPr/>
        </p:nvSpPr>
        <p:spPr bwMode="auto">
          <a:xfrm>
            <a:off x="4628663" y="3441946"/>
            <a:ext cx="399942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/>
              <a:t>Dolichospermum: N </a:t>
            </a:r>
            <a:r>
              <a:rPr lang="en-US" sz="2000" b="1" i="1" dirty="0" smtClean="0"/>
              <a:t>fixing</a:t>
            </a:r>
            <a:r>
              <a:rPr lang="en-US" b="1" i="1" dirty="0" smtClean="0"/>
              <a:t> </a:t>
            </a:r>
            <a:r>
              <a:rPr lang="en-US" b="1" i="1" dirty="0" err="1" smtClean="0"/>
              <a:t>heterocysts</a:t>
            </a:r>
            <a:endParaRPr lang="en-US" b="1" i="1" dirty="0" smtClean="0"/>
          </a:p>
          <a:p>
            <a:r>
              <a:rPr lang="en-US" b="1" i="1" dirty="0" smtClean="0"/>
              <a:t>Produces Microcystin, </a:t>
            </a:r>
            <a:r>
              <a:rPr lang="en-US" b="1" i="1" dirty="0" err="1" smtClean="0"/>
              <a:t>anatoxin</a:t>
            </a:r>
            <a:r>
              <a:rPr lang="en-US" b="1" i="1" dirty="0" smtClean="0"/>
              <a:t>-a + 2 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9227" name="Rectangle 34"/>
          <p:cNvSpPr>
            <a:spLocks noChangeArrowheads="1"/>
          </p:cNvSpPr>
          <p:nvPr/>
        </p:nvSpPr>
        <p:spPr bwMode="auto">
          <a:xfrm>
            <a:off x="415849" y="3479386"/>
            <a:ext cx="388620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err="1" smtClean="0"/>
              <a:t>Microcystis</a:t>
            </a:r>
            <a:r>
              <a:rPr lang="en-US" b="1" i="1" dirty="0" smtClean="0"/>
              <a:t>: </a:t>
            </a:r>
            <a:r>
              <a:rPr lang="en-US" sz="2000" b="1" i="1" dirty="0" smtClean="0"/>
              <a:t>Non</a:t>
            </a:r>
            <a:r>
              <a:rPr lang="en-US" b="1" i="1" dirty="0" smtClean="0"/>
              <a:t> N fixer – Very </a:t>
            </a:r>
            <a:r>
              <a:rPr lang="en-US" b="1" i="1" dirty="0" smtClean="0"/>
              <a:t>hardy</a:t>
            </a:r>
          </a:p>
          <a:p>
            <a:r>
              <a:rPr lang="en-US" b="1" i="1" dirty="0" smtClean="0"/>
              <a:t>Produces </a:t>
            </a:r>
            <a:r>
              <a:rPr lang="en-US" b="1" i="1" dirty="0" err="1" smtClean="0"/>
              <a:t>micocystin</a:t>
            </a:r>
            <a:r>
              <a:rPr lang="en-US" b="1" i="1" dirty="0" smtClean="0"/>
              <a:t> and </a:t>
            </a:r>
            <a:r>
              <a:rPr lang="en-US" b="1" i="1" dirty="0" err="1" smtClean="0"/>
              <a:t>anatoxin</a:t>
            </a:r>
            <a:r>
              <a:rPr lang="en-US" b="1" i="1" dirty="0" smtClean="0"/>
              <a:t>-a</a:t>
            </a:r>
            <a:endParaRPr lang="en-US" b="1" i="1" dirty="0"/>
          </a:p>
        </p:txBody>
      </p:sp>
      <p:sp>
        <p:nvSpPr>
          <p:cNvPr id="9228" name="Rectangle 35"/>
          <p:cNvSpPr>
            <a:spLocks noChangeArrowheads="1"/>
          </p:cNvSpPr>
          <p:nvPr/>
        </p:nvSpPr>
        <p:spPr bwMode="auto">
          <a:xfrm>
            <a:off x="347133" y="6032066"/>
            <a:ext cx="3733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err="1" smtClean="0"/>
              <a:t>Aphanizomenon</a:t>
            </a:r>
            <a:r>
              <a:rPr lang="en-US" b="1" i="1" dirty="0" smtClean="0"/>
              <a:t>: N fixing </a:t>
            </a:r>
            <a:r>
              <a:rPr lang="en-US" b="1" i="1" dirty="0" err="1" smtClean="0"/>
              <a:t>heterocysts</a:t>
            </a:r>
            <a:endParaRPr lang="en-US" b="1" i="1" dirty="0" smtClean="0"/>
          </a:p>
          <a:p>
            <a:r>
              <a:rPr lang="en-US" b="1" i="1" dirty="0" smtClean="0"/>
              <a:t>Non-toxin producer in Oregon</a:t>
            </a:r>
            <a:endParaRPr lang="en-US" b="1" i="1" dirty="0"/>
          </a:p>
        </p:txBody>
      </p:sp>
      <p:sp>
        <p:nvSpPr>
          <p:cNvPr id="9230" name="TextBox 17"/>
          <p:cNvSpPr txBox="1">
            <a:spLocks noChangeArrowheads="1"/>
          </p:cNvSpPr>
          <p:nvPr/>
        </p:nvSpPr>
        <p:spPr bwMode="auto">
          <a:xfrm>
            <a:off x="4565647" y="6032066"/>
            <a:ext cx="44909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err="1" smtClean="0"/>
              <a:t>Gleotrichia</a:t>
            </a:r>
            <a:r>
              <a:rPr lang="en-US" b="1" i="1" dirty="0" smtClean="0"/>
              <a:t>: N fixing (has 1 large heterocyst</a:t>
            </a:r>
            <a:r>
              <a:rPr lang="en-US" b="1" i="1" dirty="0" smtClean="0"/>
              <a:t>)</a:t>
            </a:r>
          </a:p>
          <a:p>
            <a:r>
              <a:rPr lang="en-US" b="1" i="1" dirty="0" smtClean="0"/>
              <a:t>Produces </a:t>
            </a:r>
            <a:r>
              <a:rPr lang="en-US" b="1" i="1" dirty="0" err="1" smtClean="0"/>
              <a:t>microcystin</a:t>
            </a:r>
            <a:endParaRPr lang="en-US" b="1" i="1" dirty="0"/>
          </a:p>
        </p:txBody>
      </p:sp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87859" y="-84992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Major genus of cyanobacteria in Oregon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-12701" y="1143000"/>
            <a:ext cx="9156699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3" y="1828800"/>
            <a:ext cx="2842719" cy="162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59" y="1828800"/>
            <a:ext cx="3022634" cy="158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7059" y="4192894"/>
            <a:ext cx="3022634" cy="17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2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79736292"/>
              </p:ext>
            </p:extLst>
          </p:nvPr>
        </p:nvGraphicFramePr>
        <p:xfrm>
          <a:off x="315303" y="1481903"/>
          <a:ext cx="8534400" cy="429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8" descr="http://www.ucmp.berkeley.edu/bacteria/oscillatoria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116178" y="-4155683"/>
            <a:ext cx="932650" cy="9244028"/>
          </a:xfrm>
          <a:prstGeom prst="rect">
            <a:avLst/>
          </a:prstGeom>
          <a:noFill/>
          <a:scene3d>
            <a:camera prst="orthographicFront">
              <a:rot lat="6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714" y="732028"/>
            <a:ext cx="9029700" cy="73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2009-2015: Cell count data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24614" y="1371600"/>
            <a:ext cx="9067800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875289"/>
            <a:ext cx="853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times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cyanobacteria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identified over cell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 values (GV) during advisories in monitored waterbodies.</a:t>
            </a:r>
          </a:p>
          <a:p>
            <a:endParaRPr lang="en-US" b="1" i="1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172935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 toxins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334000" y="4430646"/>
            <a:ext cx="914400" cy="3150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</a:rPr>
              <a:t>2 toxins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239000" y="3198357"/>
            <a:ext cx="914400" cy="3150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</a:rPr>
              <a:t>2 toxins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830377"/>
            <a:ext cx="145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toxins-Yet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15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47809854"/>
              </p:ext>
            </p:extLst>
          </p:nvPr>
        </p:nvGraphicFramePr>
        <p:xfrm>
          <a:off x="567972" y="1524000"/>
          <a:ext cx="8458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8" descr="http://www.ucmp.berkeley.edu/bacteria/oscillatoria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079489" y="-4155684"/>
            <a:ext cx="932650" cy="9244028"/>
          </a:xfrm>
          <a:prstGeom prst="rect">
            <a:avLst/>
          </a:prstGeom>
          <a:noFill/>
          <a:scene3d>
            <a:camera prst="orthographicFront">
              <a:rot lat="6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100" y="6096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2009-2015: Toxin data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225" y="6096000"/>
            <a:ext cx="863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times cyanotoxins identified over recreational GVs during advisories in monitored waterbodies - GVs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dependent upon genera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76225" y="2362200"/>
            <a:ext cx="361950" cy="2362199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times identified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68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846</Words>
  <Application>Microsoft Office PowerPoint</Application>
  <PresentationFormat>On-screen Show (4:3)</PresentationFormat>
  <Paragraphs>138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Myriad Pro</vt:lpstr>
      <vt:lpstr>Times New Roman</vt:lpstr>
      <vt:lpstr>Wingdings</vt:lpstr>
      <vt:lpstr>Office Theme</vt:lpstr>
      <vt:lpstr>Water 101</vt:lpstr>
      <vt:lpstr>Cyanobacteria outcompete </vt:lpstr>
      <vt:lpstr>Cyanobacteria outcompete </vt:lpstr>
      <vt:lpstr>Cyanobacteria can survive drought &amp; CC </vt:lpstr>
      <vt:lpstr>Cyanobacteria can survive drought &amp; CC </vt:lpstr>
      <vt:lpstr>Cyanobacteria can survive drought &amp; CC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DHS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Farrer</dc:creator>
  <cp:lastModifiedBy>Hillwig Rebecca</cp:lastModifiedBy>
  <cp:revision>143</cp:revision>
  <cp:lastPrinted>2015-03-24T20:53:07Z</cp:lastPrinted>
  <dcterms:created xsi:type="dcterms:W3CDTF">2014-10-06T17:24:04Z</dcterms:created>
  <dcterms:modified xsi:type="dcterms:W3CDTF">2015-10-10T00:03:55Z</dcterms:modified>
</cp:coreProperties>
</file>